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F68C-881D-4B0A-9239-4EAB562BCB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600109-6121-4089-AF4F-9139826898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E4CCF3E-EFB3-453B-9DA3-299FF9D160A3}"/>
              </a:ext>
            </a:extLst>
          </p:cNvPr>
          <p:cNvSpPr>
            <a:spLocks noGrp="1"/>
          </p:cNvSpPr>
          <p:nvPr>
            <p:ph type="dt" sz="half" idx="10"/>
          </p:nvPr>
        </p:nvSpPr>
        <p:spPr/>
        <p:txBody>
          <a:bodyPr/>
          <a:lstStyle/>
          <a:p>
            <a:fld id="{A839D1BA-ECAB-42DC-BE92-5770FCA41046}" type="datetimeFigureOut">
              <a:rPr lang="en-GB" smtClean="0"/>
              <a:t>14/12/2018</a:t>
            </a:fld>
            <a:endParaRPr lang="en-GB"/>
          </a:p>
        </p:txBody>
      </p:sp>
      <p:sp>
        <p:nvSpPr>
          <p:cNvPr id="5" name="Footer Placeholder 4">
            <a:extLst>
              <a:ext uri="{FF2B5EF4-FFF2-40B4-BE49-F238E27FC236}">
                <a16:creationId xmlns:a16="http://schemas.microsoft.com/office/drawing/2014/main" id="{10B07EB6-7B15-4493-BA8B-A9FF656FB2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A64AD58-E489-43DE-A97D-84869A14E50C}"/>
              </a:ext>
            </a:extLst>
          </p:cNvPr>
          <p:cNvSpPr>
            <a:spLocks noGrp="1"/>
          </p:cNvSpPr>
          <p:nvPr>
            <p:ph type="sldNum" sz="quarter" idx="12"/>
          </p:nvPr>
        </p:nvSpPr>
        <p:spPr/>
        <p:txBody>
          <a:bodyPr/>
          <a:lstStyle/>
          <a:p>
            <a:fld id="{A51D5FA8-4556-46E1-8F49-561501110632}" type="slidenum">
              <a:rPr lang="en-GB" smtClean="0"/>
              <a:t>‹#›</a:t>
            </a:fld>
            <a:endParaRPr lang="en-GB"/>
          </a:p>
        </p:txBody>
      </p:sp>
    </p:spTree>
    <p:extLst>
      <p:ext uri="{BB962C8B-B14F-4D97-AF65-F5344CB8AC3E}">
        <p14:creationId xmlns:p14="http://schemas.microsoft.com/office/powerpoint/2010/main" val="2833006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4BDD-4EB7-4CD5-A206-7276FBFEC4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C61853B-3FD0-48F8-8256-35F541B914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CA44F8-6C69-4E4F-8D14-9988BA4814EF}"/>
              </a:ext>
            </a:extLst>
          </p:cNvPr>
          <p:cNvSpPr>
            <a:spLocks noGrp="1"/>
          </p:cNvSpPr>
          <p:nvPr>
            <p:ph type="dt" sz="half" idx="10"/>
          </p:nvPr>
        </p:nvSpPr>
        <p:spPr/>
        <p:txBody>
          <a:bodyPr/>
          <a:lstStyle/>
          <a:p>
            <a:fld id="{A839D1BA-ECAB-42DC-BE92-5770FCA41046}" type="datetimeFigureOut">
              <a:rPr lang="en-GB" smtClean="0"/>
              <a:t>14/12/2018</a:t>
            </a:fld>
            <a:endParaRPr lang="en-GB"/>
          </a:p>
        </p:txBody>
      </p:sp>
      <p:sp>
        <p:nvSpPr>
          <p:cNvPr id="5" name="Footer Placeholder 4">
            <a:extLst>
              <a:ext uri="{FF2B5EF4-FFF2-40B4-BE49-F238E27FC236}">
                <a16:creationId xmlns:a16="http://schemas.microsoft.com/office/drawing/2014/main" id="{ED5A8E33-345D-4843-A8D8-5361715A5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04BB5A-0F22-40E3-9163-24384AFA0A9C}"/>
              </a:ext>
            </a:extLst>
          </p:cNvPr>
          <p:cNvSpPr>
            <a:spLocks noGrp="1"/>
          </p:cNvSpPr>
          <p:nvPr>
            <p:ph type="sldNum" sz="quarter" idx="12"/>
          </p:nvPr>
        </p:nvSpPr>
        <p:spPr/>
        <p:txBody>
          <a:bodyPr/>
          <a:lstStyle/>
          <a:p>
            <a:fld id="{A51D5FA8-4556-46E1-8F49-561501110632}" type="slidenum">
              <a:rPr lang="en-GB" smtClean="0"/>
              <a:t>‹#›</a:t>
            </a:fld>
            <a:endParaRPr lang="en-GB"/>
          </a:p>
        </p:txBody>
      </p:sp>
    </p:spTree>
    <p:extLst>
      <p:ext uri="{BB962C8B-B14F-4D97-AF65-F5344CB8AC3E}">
        <p14:creationId xmlns:p14="http://schemas.microsoft.com/office/powerpoint/2010/main" val="1093123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E56AAC-CB30-4FC9-B909-07E2819106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3346F43-7BE9-4C4B-9C00-B64904482B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154E0B-7378-44AA-A006-81569562E2C2}"/>
              </a:ext>
            </a:extLst>
          </p:cNvPr>
          <p:cNvSpPr>
            <a:spLocks noGrp="1"/>
          </p:cNvSpPr>
          <p:nvPr>
            <p:ph type="dt" sz="half" idx="10"/>
          </p:nvPr>
        </p:nvSpPr>
        <p:spPr/>
        <p:txBody>
          <a:bodyPr/>
          <a:lstStyle/>
          <a:p>
            <a:fld id="{A839D1BA-ECAB-42DC-BE92-5770FCA41046}" type="datetimeFigureOut">
              <a:rPr lang="en-GB" smtClean="0"/>
              <a:t>14/12/2018</a:t>
            </a:fld>
            <a:endParaRPr lang="en-GB"/>
          </a:p>
        </p:txBody>
      </p:sp>
      <p:sp>
        <p:nvSpPr>
          <p:cNvPr id="5" name="Footer Placeholder 4">
            <a:extLst>
              <a:ext uri="{FF2B5EF4-FFF2-40B4-BE49-F238E27FC236}">
                <a16:creationId xmlns:a16="http://schemas.microsoft.com/office/drawing/2014/main" id="{B235EF5F-5395-4553-88C3-0E92866B16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7D5384-F001-4852-BB0A-9F948D32C53C}"/>
              </a:ext>
            </a:extLst>
          </p:cNvPr>
          <p:cNvSpPr>
            <a:spLocks noGrp="1"/>
          </p:cNvSpPr>
          <p:nvPr>
            <p:ph type="sldNum" sz="quarter" idx="12"/>
          </p:nvPr>
        </p:nvSpPr>
        <p:spPr/>
        <p:txBody>
          <a:bodyPr/>
          <a:lstStyle/>
          <a:p>
            <a:fld id="{A51D5FA8-4556-46E1-8F49-561501110632}" type="slidenum">
              <a:rPr lang="en-GB" smtClean="0"/>
              <a:t>‹#›</a:t>
            </a:fld>
            <a:endParaRPr lang="en-GB"/>
          </a:p>
        </p:txBody>
      </p:sp>
    </p:spTree>
    <p:extLst>
      <p:ext uri="{BB962C8B-B14F-4D97-AF65-F5344CB8AC3E}">
        <p14:creationId xmlns:p14="http://schemas.microsoft.com/office/powerpoint/2010/main" val="4174433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8673-2F82-4B5D-9CAE-D46A1E4143F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4BA7274-C53B-4BB5-BE43-6A85116D31A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7463D8-6B67-4E9F-A4B7-336299DF8968}"/>
              </a:ext>
            </a:extLst>
          </p:cNvPr>
          <p:cNvSpPr>
            <a:spLocks noGrp="1"/>
          </p:cNvSpPr>
          <p:nvPr>
            <p:ph type="dt" sz="half" idx="10"/>
          </p:nvPr>
        </p:nvSpPr>
        <p:spPr/>
        <p:txBody>
          <a:bodyPr/>
          <a:lstStyle/>
          <a:p>
            <a:fld id="{A839D1BA-ECAB-42DC-BE92-5770FCA41046}" type="datetimeFigureOut">
              <a:rPr lang="en-GB" smtClean="0"/>
              <a:t>14/12/2018</a:t>
            </a:fld>
            <a:endParaRPr lang="en-GB"/>
          </a:p>
        </p:txBody>
      </p:sp>
      <p:sp>
        <p:nvSpPr>
          <p:cNvPr id="5" name="Footer Placeholder 4">
            <a:extLst>
              <a:ext uri="{FF2B5EF4-FFF2-40B4-BE49-F238E27FC236}">
                <a16:creationId xmlns:a16="http://schemas.microsoft.com/office/drawing/2014/main" id="{C1D7699B-FAAE-4810-9D00-40FB4B86A0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ADBC82-005F-4D4F-B3D3-B32720048EF3}"/>
              </a:ext>
            </a:extLst>
          </p:cNvPr>
          <p:cNvSpPr>
            <a:spLocks noGrp="1"/>
          </p:cNvSpPr>
          <p:nvPr>
            <p:ph type="sldNum" sz="quarter" idx="12"/>
          </p:nvPr>
        </p:nvSpPr>
        <p:spPr/>
        <p:txBody>
          <a:bodyPr/>
          <a:lstStyle/>
          <a:p>
            <a:fld id="{A51D5FA8-4556-46E1-8F49-561501110632}" type="slidenum">
              <a:rPr lang="en-GB" smtClean="0"/>
              <a:t>‹#›</a:t>
            </a:fld>
            <a:endParaRPr lang="en-GB"/>
          </a:p>
        </p:txBody>
      </p:sp>
    </p:spTree>
    <p:extLst>
      <p:ext uri="{BB962C8B-B14F-4D97-AF65-F5344CB8AC3E}">
        <p14:creationId xmlns:p14="http://schemas.microsoft.com/office/powerpoint/2010/main" val="1379590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35FE-F122-4FFF-8078-A9B928146D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1A2AA67-EE78-431B-B1B6-0F22946544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B7052E-FBF7-466C-8E8F-3E815DF39102}"/>
              </a:ext>
            </a:extLst>
          </p:cNvPr>
          <p:cNvSpPr>
            <a:spLocks noGrp="1"/>
          </p:cNvSpPr>
          <p:nvPr>
            <p:ph type="dt" sz="half" idx="10"/>
          </p:nvPr>
        </p:nvSpPr>
        <p:spPr/>
        <p:txBody>
          <a:bodyPr/>
          <a:lstStyle/>
          <a:p>
            <a:fld id="{A839D1BA-ECAB-42DC-BE92-5770FCA41046}" type="datetimeFigureOut">
              <a:rPr lang="en-GB" smtClean="0"/>
              <a:t>14/12/2018</a:t>
            </a:fld>
            <a:endParaRPr lang="en-GB"/>
          </a:p>
        </p:txBody>
      </p:sp>
      <p:sp>
        <p:nvSpPr>
          <p:cNvPr id="5" name="Footer Placeholder 4">
            <a:extLst>
              <a:ext uri="{FF2B5EF4-FFF2-40B4-BE49-F238E27FC236}">
                <a16:creationId xmlns:a16="http://schemas.microsoft.com/office/drawing/2014/main" id="{DA02A9C9-0BF1-4036-94C4-E3019D9E61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68B7B3-3C7C-438E-ABE7-F2964473E6A3}"/>
              </a:ext>
            </a:extLst>
          </p:cNvPr>
          <p:cNvSpPr>
            <a:spLocks noGrp="1"/>
          </p:cNvSpPr>
          <p:nvPr>
            <p:ph type="sldNum" sz="quarter" idx="12"/>
          </p:nvPr>
        </p:nvSpPr>
        <p:spPr/>
        <p:txBody>
          <a:bodyPr/>
          <a:lstStyle/>
          <a:p>
            <a:fld id="{A51D5FA8-4556-46E1-8F49-561501110632}" type="slidenum">
              <a:rPr lang="en-GB" smtClean="0"/>
              <a:t>‹#›</a:t>
            </a:fld>
            <a:endParaRPr lang="en-GB"/>
          </a:p>
        </p:txBody>
      </p:sp>
    </p:spTree>
    <p:extLst>
      <p:ext uri="{BB962C8B-B14F-4D97-AF65-F5344CB8AC3E}">
        <p14:creationId xmlns:p14="http://schemas.microsoft.com/office/powerpoint/2010/main" val="2182572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7AC0-3C4E-436B-84E6-7469405A69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57EE742-8B23-4393-81AE-B4240FD1AD9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59775B-B080-42E7-B5EC-87C7D48F15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6474170-FB5B-469C-BEE6-DF2A6BC38F75}"/>
              </a:ext>
            </a:extLst>
          </p:cNvPr>
          <p:cNvSpPr>
            <a:spLocks noGrp="1"/>
          </p:cNvSpPr>
          <p:nvPr>
            <p:ph type="dt" sz="half" idx="10"/>
          </p:nvPr>
        </p:nvSpPr>
        <p:spPr/>
        <p:txBody>
          <a:bodyPr/>
          <a:lstStyle/>
          <a:p>
            <a:fld id="{A839D1BA-ECAB-42DC-BE92-5770FCA41046}" type="datetimeFigureOut">
              <a:rPr lang="en-GB" smtClean="0"/>
              <a:t>14/12/2018</a:t>
            </a:fld>
            <a:endParaRPr lang="en-GB"/>
          </a:p>
        </p:txBody>
      </p:sp>
      <p:sp>
        <p:nvSpPr>
          <p:cNvPr id="6" name="Footer Placeholder 5">
            <a:extLst>
              <a:ext uri="{FF2B5EF4-FFF2-40B4-BE49-F238E27FC236}">
                <a16:creationId xmlns:a16="http://schemas.microsoft.com/office/drawing/2014/main" id="{42B2484D-7B09-476B-81A0-65816F8FD10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9A2106-C6E3-485F-A7D8-BD5AE14DA2E0}"/>
              </a:ext>
            </a:extLst>
          </p:cNvPr>
          <p:cNvSpPr>
            <a:spLocks noGrp="1"/>
          </p:cNvSpPr>
          <p:nvPr>
            <p:ph type="sldNum" sz="quarter" idx="12"/>
          </p:nvPr>
        </p:nvSpPr>
        <p:spPr/>
        <p:txBody>
          <a:bodyPr/>
          <a:lstStyle/>
          <a:p>
            <a:fld id="{A51D5FA8-4556-46E1-8F49-561501110632}" type="slidenum">
              <a:rPr lang="en-GB" smtClean="0"/>
              <a:t>‹#›</a:t>
            </a:fld>
            <a:endParaRPr lang="en-GB"/>
          </a:p>
        </p:txBody>
      </p:sp>
    </p:spTree>
    <p:extLst>
      <p:ext uri="{BB962C8B-B14F-4D97-AF65-F5344CB8AC3E}">
        <p14:creationId xmlns:p14="http://schemas.microsoft.com/office/powerpoint/2010/main" val="152525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6173-0668-46EF-BBC4-7DD4D8745BF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56A79A1-4D31-495B-A315-52D694F42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2AAFDD3-D771-4794-9041-F3DDDD703D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22651A4-F82D-443B-AD95-6325D17C44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96D1FF5-C675-4FD1-A272-AECA7CC4E5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C65547F-A030-4188-A627-4137FF535C2E}"/>
              </a:ext>
            </a:extLst>
          </p:cNvPr>
          <p:cNvSpPr>
            <a:spLocks noGrp="1"/>
          </p:cNvSpPr>
          <p:nvPr>
            <p:ph type="dt" sz="half" idx="10"/>
          </p:nvPr>
        </p:nvSpPr>
        <p:spPr/>
        <p:txBody>
          <a:bodyPr/>
          <a:lstStyle/>
          <a:p>
            <a:fld id="{A839D1BA-ECAB-42DC-BE92-5770FCA41046}" type="datetimeFigureOut">
              <a:rPr lang="en-GB" smtClean="0"/>
              <a:t>14/12/2018</a:t>
            </a:fld>
            <a:endParaRPr lang="en-GB"/>
          </a:p>
        </p:txBody>
      </p:sp>
      <p:sp>
        <p:nvSpPr>
          <p:cNvPr id="8" name="Footer Placeholder 7">
            <a:extLst>
              <a:ext uri="{FF2B5EF4-FFF2-40B4-BE49-F238E27FC236}">
                <a16:creationId xmlns:a16="http://schemas.microsoft.com/office/drawing/2014/main" id="{165456AF-D2CD-4F95-9C7C-076D6C77146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3098BE-59B6-4CE0-96D0-CC894F0F0020}"/>
              </a:ext>
            </a:extLst>
          </p:cNvPr>
          <p:cNvSpPr>
            <a:spLocks noGrp="1"/>
          </p:cNvSpPr>
          <p:nvPr>
            <p:ph type="sldNum" sz="quarter" idx="12"/>
          </p:nvPr>
        </p:nvSpPr>
        <p:spPr/>
        <p:txBody>
          <a:bodyPr/>
          <a:lstStyle/>
          <a:p>
            <a:fld id="{A51D5FA8-4556-46E1-8F49-561501110632}" type="slidenum">
              <a:rPr lang="en-GB" smtClean="0"/>
              <a:t>‹#›</a:t>
            </a:fld>
            <a:endParaRPr lang="en-GB"/>
          </a:p>
        </p:txBody>
      </p:sp>
    </p:spTree>
    <p:extLst>
      <p:ext uri="{BB962C8B-B14F-4D97-AF65-F5344CB8AC3E}">
        <p14:creationId xmlns:p14="http://schemas.microsoft.com/office/powerpoint/2010/main" val="2904917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40F9-95E8-4FAC-B3DA-5C79244061C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533D395-2561-49F7-9627-25FE295E77B3}"/>
              </a:ext>
            </a:extLst>
          </p:cNvPr>
          <p:cNvSpPr>
            <a:spLocks noGrp="1"/>
          </p:cNvSpPr>
          <p:nvPr>
            <p:ph type="dt" sz="half" idx="10"/>
          </p:nvPr>
        </p:nvSpPr>
        <p:spPr/>
        <p:txBody>
          <a:bodyPr/>
          <a:lstStyle/>
          <a:p>
            <a:fld id="{A839D1BA-ECAB-42DC-BE92-5770FCA41046}" type="datetimeFigureOut">
              <a:rPr lang="en-GB" smtClean="0"/>
              <a:t>14/12/2018</a:t>
            </a:fld>
            <a:endParaRPr lang="en-GB"/>
          </a:p>
        </p:txBody>
      </p:sp>
      <p:sp>
        <p:nvSpPr>
          <p:cNvPr id="4" name="Footer Placeholder 3">
            <a:extLst>
              <a:ext uri="{FF2B5EF4-FFF2-40B4-BE49-F238E27FC236}">
                <a16:creationId xmlns:a16="http://schemas.microsoft.com/office/drawing/2014/main" id="{0896B01C-63E2-4B9B-A868-FD589A2B06F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47BAD52-A8AD-4BE1-8648-B000A4E5193B}"/>
              </a:ext>
            </a:extLst>
          </p:cNvPr>
          <p:cNvSpPr>
            <a:spLocks noGrp="1"/>
          </p:cNvSpPr>
          <p:nvPr>
            <p:ph type="sldNum" sz="quarter" idx="12"/>
          </p:nvPr>
        </p:nvSpPr>
        <p:spPr/>
        <p:txBody>
          <a:bodyPr/>
          <a:lstStyle/>
          <a:p>
            <a:fld id="{A51D5FA8-4556-46E1-8F49-561501110632}" type="slidenum">
              <a:rPr lang="en-GB" smtClean="0"/>
              <a:t>‹#›</a:t>
            </a:fld>
            <a:endParaRPr lang="en-GB"/>
          </a:p>
        </p:txBody>
      </p:sp>
    </p:spTree>
    <p:extLst>
      <p:ext uri="{BB962C8B-B14F-4D97-AF65-F5344CB8AC3E}">
        <p14:creationId xmlns:p14="http://schemas.microsoft.com/office/powerpoint/2010/main" val="383702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F35806-7F77-4D86-86C5-0B7BA0DB98EA}"/>
              </a:ext>
            </a:extLst>
          </p:cNvPr>
          <p:cNvSpPr>
            <a:spLocks noGrp="1"/>
          </p:cNvSpPr>
          <p:nvPr>
            <p:ph type="dt" sz="half" idx="10"/>
          </p:nvPr>
        </p:nvSpPr>
        <p:spPr/>
        <p:txBody>
          <a:bodyPr/>
          <a:lstStyle/>
          <a:p>
            <a:fld id="{A839D1BA-ECAB-42DC-BE92-5770FCA41046}" type="datetimeFigureOut">
              <a:rPr lang="en-GB" smtClean="0"/>
              <a:t>14/12/2018</a:t>
            </a:fld>
            <a:endParaRPr lang="en-GB"/>
          </a:p>
        </p:txBody>
      </p:sp>
      <p:sp>
        <p:nvSpPr>
          <p:cNvPr id="3" name="Footer Placeholder 2">
            <a:extLst>
              <a:ext uri="{FF2B5EF4-FFF2-40B4-BE49-F238E27FC236}">
                <a16:creationId xmlns:a16="http://schemas.microsoft.com/office/drawing/2014/main" id="{7A22A1E2-B814-4BAE-B28D-59D9E3F3685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0140AFA-E826-4F85-B031-947CD9ED8E91}"/>
              </a:ext>
            </a:extLst>
          </p:cNvPr>
          <p:cNvSpPr>
            <a:spLocks noGrp="1"/>
          </p:cNvSpPr>
          <p:nvPr>
            <p:ph type="sldNum" sz="quarter" idx="12"/>
          </p:nvPr>
        </p:nvSpPr>
        <p:spPr/>
        <p:txBody>
          <a:bodyPr/>
          <a:lstStyle/>
          <a:p>
            <a:fld id="{A51D5FA8-4556-46E1-8F49-561501110632}" type="slidenum">
              <a:rPr lang="en-GB" smtClean="0"/>
              <a:t>‹#›</a:t>
            </a:fld>
            <a:endParaRPr lang="en-GB"/>
          </a:p>
        </p:txBody>
      </p:sp>
    </p:spTree>
    <p:extLst>
      <p:ext uri="{BB962C8B-B14F-4D97-AF65-F5344CB8AC3E}">
        <p14:creationId xmlns:p14="http://schemas.microsoft.com/office/powerpoint/2010/main" val="2563637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7D37-088C-444C-B07B-32C4047CB0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B77545F-8D2F-4A6A-8EE4-E161ECB728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9974967-353D-4371-A8DF-5D96FC8A2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55C0E9-D0FE-42D4-A4D6-6A872B79AFD9}"/>
              </a:ext>
            </a:extLst>
          </p:cNvPr>
          <p:cNvSpPr>
            <a:spLocks noGrp="1"/>
          </p:cNvSpPr>
          <p:nvPr>
            <p:ph type="dt" sz="half" idx="10"/>
          </p:nvPr>
        </p:nvSpPr>
        <p:spPr/>
        <p:txBody>
          <a:bodyPr/>
          <a:lstStyle/>
          <a:p>
            <a:fld id="{A839D1BA-ECAB-42DC-BE92-5770FCA41046}" type="datetimeFigureOut">
              <a:rPr lang="en-GB" smtClean="0"/>
              <a:t>14/12/2018</a:t>
            </a:fld>
            <a:endParaRPr lang="en-GB"/>
          </a:p>
        </p:txBody>
      </p:sp>
      <p:sp>
        <p:nvSpPr>
          <p:cNvPr id="6" name="Footer Placeholder 5">
            <a:extLst>
              <a:ext uri="{FF2B5EF4-FFF2-40B4-BE49-F238E27FC236}">
                <a16:creationId xmlns:a16="http://schemas.microsoft.com/office/drawing/2014/main" id="{F509A9FE-EDC9-439A-97DC-49F5818489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F482A3-CA77-43EE-A410-DB2AE011644C}"/>
              </a:ext>
            </a:extLst>
          </p:cNvPr>
          <p:cNvSpPr>
            <a:spLocks noGrp="1"/>
          </p:cNvSpPr>
          <p:nvPr>
            <p:ph type="sldNum" sz="quarter" idx="12"/>
          </p:nvPr>
        </p:nvSpPr>
        <p:spPr/>
        <p:txBody>
          <a:bodyPr/>
          <a:lstStyle/>
          <a:p>
            <a:fld id="{A51D5FA8-4556-46E1-8F49-561501110632}" type="slidenum">
              <a:rPr lang="en-GB" smtClean="0"/>
              <a:t>‹#›</a:t>
            </a:fld>
            <a:endParaRPr lang="en-GB"/>
          </a:p>
        </p:txBody>
      </p:sp>
    </p:spTree>
    <p:extLst>
      <p:ext uri="{BB962C8B-B14F-4D97-AF65-F5344CB8AC3E}">
        <p14:creationId xmlns:p14="http://schemas.microsoft.com/office/powerpoint/2010/main" val="220245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5E0E7-2ADF-4D55-92F5-A5CA2FF669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00B2E4E-99A5-4C1B-91BE-9AD4931C02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F1DD510-A4E0-481C-A70D-2998FADF3A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DB2DEF-1E42-433D-836D-3CA3D789CB92}"/>
              </a:ext>
            </a:extLst>
          </p:cNvPr>
          <p:cNvSpPr>
            <a:spLocks noGrp="1"/>
          </p:cNvSpPr>
          <p:nvPr>
            <p:ph type="dt" sz="half" idx="10"/>
          </p:nvPr>
        </p:nvSpPr>
        <p:spPr/>
        <p:txBody>
          <a:bodyPr/>
          <a:lstStyle/>
          <a:p>
            <a:fld id="{A839D1BA-ECAB-42DC-BE92-5770FCA41046}" type="datetimeFigureOut">
              <a:rPr lang="en-GB" smtClean="0"/>
              <a:t>14/12/2018</a:t>
            </a:fld>
            <a:endParaRPr lang="en-GB"/>
          </a:p>
        </p:txBody>
      </p:sp>
      <p:sp>
        <p:nvSpPr>
          <p:cNvPr id="6" name="Footer Placeholder 5">
            <a:extLst>
              <a:ext uri="{FF2B5EF4-FFF2-40B4-BE49-F238E27FC236}">
                <a16:creationId xmlns:a16="http://schemas.microsoft.com/office/drawing/2014/main" id="{673FE97F-7305-4164-A5D7-C3F59452189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B34473-A899-4852-8ABE-0425F4AFA203}"/>
              </a:ext>
            </a:extLst>
          </p:cNvPr>
          <p:cNvSpPr>
            <a:spLocks noGrp="1"/>
          </p:cNvSpPr>
          <p:nvPr>
            <p:ph type="sldNum" sz="quarter" idx="12"/>
          </p:nvPr>
        </p:nvSpPr>
        <p:spPr/>
        <p:txBody>
          <a:bodyPr/>
          <a:lstStyle/>
          <a:p>
            <a:fld id="{A51D5FA8-4556-46E1-8F49-561501110632}" type="slidenum">
              <a:rPr lang="en-GB" smtClean="0"/>
              <a:t>‹#›</a:t>
            </a:fld>
            <a:endParaRPr lang="en-GB"/>
          </a:p>
        </p:txBody>
      </p:sp>
    </p:spTree>
    <p:extLst>
      <p:ext uri="{BB962C8B-B14F-4D97-AF65-F5344CB8AC3E}">
        <p14:creationId xmlns:p14="http://schemas.microsoft.com/office/powerpoint/2010/main" val="2264462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8ED9CB-E2FD-40E3-B22F-A41A21FF07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F19EF86-1E7E-4DF7-AD6E-E25635E6CB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4AE350-ABA8-4266-BA83-F71577522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9D1BA-ECAB-42DC-BE92-5770FCA41046}" type="datetimeFigureOut">
              <a:rPr lang="en-GB" smtClean="0"/>
              <a:t>14/12/2018</a:t>
            </a:fld>
            <a:endParaRPr lang="en-GB"/>
          </a:p>
        </p:txBody>
      </p:sp>
      <p:sp>
        <p:nvSpPr>
          <p:cNvPr id="5" name="Footer Placeholder 4">
            <a:extLst>
              <a:ext uri="{FF2B5EF4-FFF2-40B4-BE49-F238E27FC236}">
                <a16:creationId xmlns:a16="http://schemas.microsoft.com/office/drawing/2014/main" id="{3563E365-5116-4746-B5B3-270123D500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30D6FA4-DF70-4415-BD98-280CEFD2B3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D5FA8-4556-46E1-8F49-561501110632}" type="slidenum">
              <a:rPr lang="en-GB" smtClean="0"/>
              <a:t>‹#›</a:t>
            </a:fld>
            <a:endParaRPr lang="en-GB"/>
          </a:p>
        </p:txBody>
      </p:sp>
    </p:spTree>
    <p:extLst>
      <p:ext uri="{BB962C8B-B14F-4D97-AF65-F5344CB8AC3E}">
        <p14:creationId xmlns:p14="http://schemas.microsoft.com/office/powerpoint/2010/main" val="839403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146E3-598D-4DC3-9514-2D0B08BE32B6}"/>
              </a:ext>
            </a:extLst>
          </p:cNvPr>
          <p:cNvSpPr>
            <a:spLocks noGrp="1"/>
          </p:cNvSpPr>
          <p:nvPr>
            <p:ph type="ctrTitle"/>
          </p:nvPr>
        </p:nvSpPr>
        <p:spPr>
          <a:xfrm>
            <a:off x="1524000" y="1719508"/>
            <a:ext cx="9144000" cy="2387600"/>
          </a:xfrm>
        </p:spPr>
        <p:txBody>
          <a:bodyPr>
            <a:normAutofit/>
          </a:bodyPr>
          <a:lstStyle/>
          <a:p>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Game Engine Architecture</a:t>
            </a:r>
            <a:b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br>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Semester 1 - Presentation</a:t>
            </a:r>
          </a:p>
        </p:txBody>
      </p:sp>
      <p:sp>
        <p:nvSpPr>
          <p:cNvPr id="3" name="Subtitle 2">
            <a:extLst>
              <a:ext uri="{FF2B5EF4-FFF2-40B4-BE49-F238E27FC236}">
                <a16:creationId xmlns:a16="http://schemas.microsoft.com/office/drawing/2014/main" id="{2FA0F005-A48A-4475-8B84-8D9AEC800B51}"/>
              </a:ext>
            </a:extLst>
          </p:cNvPr>
          <p:cNvSpPr>
            <a:spLocks noGrp="1"/>
          </p:cNvSpPr>
          <p:nvPr>
            <p:ph type="subTitle" idx="1"/>
          </p:nvPr>
        </p:nvSpPr>
        <p:spPr>
          <a:xfrm>
            <a:off x="1524000" y="4507099"/>
            <a:ext cx="9144000" cy="1655762"/>
          </a:xfrm>
        </p:spPr>
        <p:txBody>
          <a:bodyPr/>
          <a:lstStyle/>
          <a:p>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Luke Dicken - Jones</a:t>
            </a:r>
          </a:p>
          <a:p>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U1752044</a:t>
            </a:r>
          </a:p>
        </p:txBody>
      </p:sp>
    </p:spTree>
    <p:extLst>
      <p:ext uri="{BB962C8B-B14F-4D97-AF65-F5344CB8AC3E}">
        <p14:creationId xmlns:p14="http://schemas.microsoft.com/office/powerpoint/2010/main" val="3303721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AED6-DFEE-49E8-A154-F7CA9404FF6A}"/>
              </a:ext>
            </a:extLst>
          </p:cNvPr>
          <p:cNvSpPr>
            <a:spLocks noGrp="1"/>
          </p:cNvSpPr>
          <p:nvPr>
            <p:ph type="title"/>
          </p:nvPr>
        </p:nvSpPr>
        <p:spPr/>
        <p:txBody>
          <a:bodyPr/>
          <a:lstStyle/>
          <a:p>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Game Concept</a:t>
            </a:r>
          </a:p>
        </p:txBody>
      </p:sp>
      <p:sp>
        <p:nvSpPr>
          <p:cNvPr id="3" name="Content Placeholder 2">
            <a:extLst>
              <a:ext uri="{FF2B5EF4-FFF2-40B4-BE49-F238E27FC236}">
                <a16:creationId xmlns:a16="http://schemas.microsoft.com/office/drawing/2014/main" id="{6E04F111-1220-48F0-9555-9234D7B59961}"/>
              </a:ext>
            </a:extLst>
          </p:cNvPr>
          <p:cNvSpPr>
            <a:spLocks noGrp="1"/>
          </p:cNvSpPr>
          <p:nvPr>
            <p:ph idx="1"/>
          </p:nvPr>
        </p:nvSpPr>
        <p:spPr>
          <a:xfrm>
            <a:off x="838201" y="1690688"/>
            <a:ext cx="6514322" cy="5036683"/>
          </a:xfrm>
          <a:solidFill>
            <a:schemeClr val="tx1">
              <a:alpha val="75000"/>
            </a:schemeClr>
          </a:solidFill>
        </p:spPr>
        <p:txBody>
          <a:bodyPr>
            <a:normAutofit fontScale="77500" lnSpcReduction="20000"/>
          </a:bodyPr>
          <a:lstStyle/>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This game’s mechanics are inspired by those found in the Call of Duty: Zombies franchise, where the player’s goal is to survive as many waves of enemies charging towards them as possible. The number of enemies increases with each new wave, therefore the difficulty level progressively increases.</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Enemies spawn at random locations in the level each wave, and the player must survive until a ‘Nuke’ powerup spawns in the level, which when collected will destroy all enemies present and initiate the next wave.</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 player has a limited amount of health. Enemies inflict damage upon collision with the player, so the player must avoid them if they are to reach higher waves.</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 visuals incorporate the </a:t>
            </a:r>
            <a:r>
              <a:rPr lang="en-GB" b="1" spc="50" dirty="0" err="1">
                <a:ln w="9525" cmpd="sng">
                  <a:solidFill>
                    <a:schemeClr val="accent1"/>
                  </a:solidFill>
                  <a:prstDash val="solid"/>
                </a:ln>
                <a:solidFill>
                  <a:srgbClr val="70AD47">
                    <a:tint val="1000"/>
                  </a:srgbClr>
                </a:solidFill>
                <a:effectLst>
                  <a:glow rad="38100">
                    <a:schemeClr val="accent1">
                      <a:alpha val="40000"/>
                    </a:schemeClr>
                  </a:glow>
                </a:effectLst>
              </a:rPr>
              <a:t>retrowave</a:t>
            </a: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aesthetic, which increases the visibility of certain aspects of the game.</a:t>
            </a:r>
          </a:p>
        </p:txBody>
      </p:sp>
      <p:pic>
        <p:nvPicPr>
          <p:cNvPr id="5" name="Picture 4">
            <a:extLst>
              <a:ext uri="{FF2B5EF4-FFF2-40B4-BE49-F238E27FC236}">
                <a16:creationId xmlns:a16="http://schemas.microsoft.com/office/drawing/2014/main" id="{A2191B05-028B-4A34-BE5A-929D5CB53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854" y="4215235"/>
            <a:ext cx="3649307" cy="2052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05AA82E-A6C0-4CB6-B4FD-C4EA077AB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2853" y="1690688"/>
            <a:ext cx="3649307" cy="2052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21044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944E-F160-4FEC-A690-2B07E42DCF09}"/>
              </a:ext>
            </a:extLst>
          </p:cNvPr>
          <p:cNvSpPr>
            <a:spLocks noGrp="1"/>
          </p:cNvSpPr>
          <p:nvPr>
            <p:ph type="title"/>
          </p:nvPr>
        </p:nvSpPr>
        <p:spPr/>
        <p:txBody>
          <a:bodyPr/>
          <a:lstStyle/>
          <a:p>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AI Enemies</a:t>
            </a:r>
          </a:p>
        </p:txBody>
      </p:sp>
      <p:sp>
        <p:nvSpPr>
          <p:cNvPr id="3" name="Content Placeholder 2">
            <a:extLst>
              <a:ext uri="{FF2B5EF4-FFF2-40B4-BE49-F238E27FC236}">
                <a16:creationId xmlns:a16="http://schemas.microsoft.com/office/drawing/2014/main" id="{F2A9034C-AD71-496E-B100-5455968BBDF6}"/>
              </a:ext>
            </a:extLst>
          </p:cNvPr>
          <p:cNvSpPr>
            <a:spLocks noGrp="1"/>
          </p:cNvSpPr>
          <p:nvPr>
            <p:ph idx="1"/>
          </p:nvPr>
        </p:nvSpPr>
        <p:spPr>
          <a:xfrm>
            <a:off x="699796" y="1825625"/>
            <a:ext cx="5999585" cy="4519191"/>
          </a:xfrm>
          <a:solidFill>
            <a:schemeClr val="tx1">
              <a:alpha val="75000"/>
            </a:schemeClr>
          </a:solidFill>
        </p:spPr>
        <p:txBody>
          <a:bodyPr>
            <a:normAutofit fontScale="70000" lnSpcReduction="20000"/>
          </a:bodyPr>
          <a:lstStyle/>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There are three enemy types:</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Standard (medium speed, medium damage)</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Tank (slower speed, high damage)</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Speedy (faster speed, low damage)</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 AI aspect of these enemies influences the steering and throttle values of the enemy vehicles in order to guide them to the player as effectively as possible.</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 AI extracts information from the level’s </a:t>
            </a:r>
            <a:r>
              <a:rPr lang="en-GB" b="1" spc="50" dirty="0" err="1">
                <a:ln w="9525" cmpd="sng">
                  <a:solidFill>
                    <a:schemeClr val="accent1"/>
                  </a:solidFill>
                  <a:prstDash val="solid"/>
                </a:ln>
                <a:solidFill>
                  <a:srgbClr val="70AD47">
                    <a:tint val="1000"/>
                  </a:srgbClr>
                </a:solidFill>
                <a:effectLst>
                  <a:glow rad="38100">
                    <a:schemeClr val="accent1">
                      <a:alpha val="40000"/>
                    </a:schemeClr>
                  </a:glow>
                </a:effectLst>
              </a:rPr>
              <a:t>NavMesh</a:t>
            </a: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to determine a series of points for the enemy to follow in order to avoid obstacles, minimising its risk of becoming ‘stuck’.</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In circumstances where the enemy does get ‘stuck’, it is capable of performing a reversal manoeuvre in an attempt to free itself.</a:t>
            </a:r>
          </a:p>
        </p:txBody>
      </p:sp>
      <p:pic>
        <p:nvPicPr>
          <p:cNvPr id="5" name="Picture 4">
            <a:extLst>
              <a:ext uri="{FF2B5EF4-FFF2-40B4-BE49-F238E27FC236}">
                <a16:creationId xmlns:a16="http://schemas.microsoft.com/office/drawing/2014/main" id="{00ED4A57-EF1A-49BD-91D5-5DA26CFF2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15" y="2188524"/>
            <a:ext cx="4414285" cy="24809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5431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75FFA-F7D2-4406-A1CE-BBB647C3E918}"/>
              </a:ext>
            </a:extLst>
          </p:cNvPr>
          <p:cNvSpPr>
            <a:spLocks noGrp="1"/>
          </p:cNvSpPr>
          <p:nvPr>
            <p:ph type="title"/>
          </p:nvPr>
        </p:nvSpPr>
        <p:spPr/>
        <p:txBody>
          <a:bodyPr/>
          <a:lstStyle/>
          <a:p>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Powerups</a:t>
            </a:r>
          </a:p>
        </p:txBody>
      </p:sp>
      <p:sp>
        <p:nvSpPr>
          <p:cNvPr id="3" name="Content Placeholder 2">
            <a:extLst>
              <a:ext uri="{FF2B5EF4-FFF2-40B4-BE49-F238E27FC236}">
                <a16:creationId xmlns:a16="http://schemas.microsoft.com/office/drawing/2014/main" id="{906A78A7-B0A3-439A-854C-9E93944091E9}"/>
              </a:ext>
            </a:extLst>
          </p:cNvPr>
          <p:cNvSpPr>
            <a:spLocks noGrp="1"/>
          </p:cNvSpPr>
          <p:nvPr>
            <p:ph idx="1"/>
          </p:nvPr>
        </p:nvSpPr>
        <p:spPr>
          <a:xfrm>
            <a:off x="838200" y="1690688"/>
            <a:ext cx="5889171" cy="4682120"/>
          </a:xfrm>
          <a:solidFill>
            <a:schemeClr val="tx1">
              <a:alpha val="75000"/>
            </a:schemeClr>
          </a:solidFill>
        </p:spPr>
        <p:txBody>
          <a:bodyPr>
            <a:normAutofit fontScale="62500" lnSpcReduction="20000"/>
          </a:bodyPr>
          <a:lstStyle/>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There are five powerup types:</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Nuke - Destroys all enemies present in the level.</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Health Boost - Increases the player’s health by a configurable amount.</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Speed boost - Applies a configurable amount of forward force to the player.</a:t>
            </a:r>
          </a:p>
          <a:p>
            <a:r>
              <a:rPr lang="en-GB" b="1" spc="50" dirty="0" err="1">
                <a:ln w="9525" cmpd="sng">
                  <a:solidFill>
                    <a:schemeClr val="accent1"/>
                  </a:solidFill>
                  <a:prstDash val="solid"/>
                </a:ln>
                <a:solidFill>
                  <a:srgbClr val="70AD47">
                    <a:tint val="1000"/>
                  </a:srgbClr>
                </a:solidFill>
                <a:effectLst>
                  <a:glow rad="38100">
                    <a:schemeClr val="accent1">
                      <a:alpha val="40000"/>
                    </a:schemeClr>
                  </a:glow>
                </a:effectLst>
              </a:rPr>
              <a:t>Slomo</a:t>
            </a: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 Modifies the time dilation by a configurable amount for a configurable amount of time, also applies post-processing effects during this time.</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Freeze - Applies a very high amount of angular and linear damping to all enemies present simulating them being ‘frozen’ for a configurable amount of time, also applies a post-processing effect during this time.</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All powerups inherit from a ‘Powerup’ class, where basic properties such as the capsule component (used for collisions) are set up.</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Powerups are set to spin and float up and down endlessly to increase their visibility to the player.</a:t>
            </a:r>
          </a:p>
        </p:txBody>
      </p:sp>
      <p:pic>
        <p:nvPicPr>
          <p:cNvPr id="5" name="Picture 4">
            <a:extLst>
              <a:ext uri="{FF2B5EF4-FFF2-40B4-BE49-F238E27FC236}">
                <a16:creationId xmlns:a16="http://schemas.microsoft.com/office/drawing/2014/main" id="{A6EB6458-7870-4AB6-90AB-5932FE2AB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15" y="2187184"/>
            <a:ext cx="4414285" cy="2483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9120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5ECF-3FEF-475A-8034-119EB149ED95}"/>
              </a:ext>
            </a:extLst>
          </p:cNvPr>
          <p:cNvSpPr>
            <a:spLocks noGrp="1"/>
          </p:cNvSpPr>
          <p:nvPr>
            <p:ph type="title"/>
          </p:nvPr>
        </p:nvSpPr>
        <p:spPr/>
        <p:txBody>
          <a:bodyPr/>
          <a:lstStyle/>
          <a:p>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Game Management</a:t>
            </a:r>
          </a:p>
        </p:txBody>
      </p:sp>
      <p:sp>
        <p:nvSpPr>
          <p:cNvPr id="3" name="Content Placeholder 2">
            <a:extLst>
              <a:ext uri="{FF2B5EF4-FFF2-40B4-BE49-F238E27FC236}">
                <a16:creationId xmlns:a16="http://schemas.microsoft.com/office/drawing/2014/main" id="{C997F558-258F-4A20-9C2B-06F42589C3AE}"/>
              </a:ext>
            </a:extLst>
          </p:cNvPr>
          <p:cNvSpPr>
            <a:spLocks noGrp="1"/>
          </p:cNvSpPr>
          <p:nvPr>
            <p:ph idx="1"/>
          </p:nvPr>
        </p:nvSpPr>
        <p:spPr>
          <a:xfrm>
            <a:off x="401216" y="1690688"/>
            <a:ext cx="6951307" cy="4206259"/>
          </a:xfrm>
          <a:solidFill>
            <a:schemeClr val="tx1">
              <a:alpha val="75000"/>
            </a:schemeClr>
          </a:solidFill>
        </p:spPr>
        <p:txBody>
          <a:bodyPr>
            <a:normAutofit fontScale="55000" lnSpcReduction="20000"/>
          </a:bodyPr>
          <a:lstStyle/>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 game mode class manages all information related to the game loop</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Some examples:</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The current wave</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The enemies present in the level</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The wave gap between the spawning of certain enemy types</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What percentage of the enemies in the level are certain enemy types</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The maximum number of powerups (nukes treated independently)</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Values that influence how long it takes powerups to spawn in (nukes 	treated independently)</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 class also manages the spawning of enemies and powerups. To achieve this, it utilises the level’s </a:t>
            </a:r>
            <a:r>
              <a:rPr lang="en-GB" b="1" spc="50" dirty="0" err="1">
                <a:ln w="9525" cmpd="sng">
                  <a:solidFill>
                    <a:schemeClr val="accent1"/>
                  </a:solidFill>
                  <a:prstDash val="solid"/>
                </a:ln>
                <a:solidFill>
                  <a:srgbClr val="70AD47">
                    <a:tint val="1000"/>
                  </a:srgbClr>
                </a:solidFill>
                <a:effectLst>
                  <a:glow rad="38100">
                    <a:schemeClr val="accent1">
                      <a:alpha val="40000"/>
                    </a:schemeClr>
                  </a:glow>
                </a:effectLst>
              </a:rPr>
              <a:t>NavMesh</a:t>
            </a: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to determine acceptable locations for enemies and powerups to be spawned</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It also provides some of the UI with information and functionality:</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HUD information (the current wave, enemy count, and nuke count)</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Pausing the game</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Ending the game</a:t>
            </a:r>
          </a:p>
        </p:txBody>
      </p:sp>
      <p:pic>
        <p:nvPicPr>
          <p:cNvPr id="5" name="Picture 4">
            <a:extLst>
              <a:ext uri="{FF2B5EF4-FFF2-40B4-BE49-F238E27FC236}">
                <a16:creationId xmlns:a16="http://schemas.microsoft.com/office/drawing/2014/main" id="{91962DE8-4734-4708-BDFB-EAA6C819E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127" y="2187482"/>
            <a:ext cx="4414285" cy="2483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1316F609-5CA4-48FB-8022-A3D00A447FDA}"/>
              </a:ext>
            </a:extLst>
          </p:cNvPr>
          <p:cNvSpPr txBox="1"/>
          <p:nvPr/>
        </p:nvSpPr>
        <p:spPr>
          <a:xfrm>
            <a:off x="7978126" y="4670517"/>
            <a:ext cx="3592285" cy="954107"/>
          </a:xfrm>
          <a:prstGeom prst="rect">
            <a:avLst/>
          </a:prstGeom>
          <a:solidFill>
            <a:schemeClr val="tx1">
              <a:alpha val="75000"/>
            </a:schemeClr>
          </a:solidFill>
        </p:spPr>
        <p:txBody>
          <a:bodyPr wrap="square" rtlCol="0">
            <a:spAutoFit/>
          </a:bodyPr>
          <a:lstStyle/>
          <a:p>
            <a:pPr algn="ctr"/>
            <a:r>
              <a:rPr lang="en-GB" sz="1400" b="1" spc="50" dirty="0">
                <a:ln w="9525" cmpd="sng">
                  <a:solidFill>
                    <a:schemeClr val="accent1"/>
                  </a:solidFill>
                  <a:prstDash val="solid"/>
                </a:ln>
                <a:solidFill>
                  <a:srgbClr val="70AD47">
                    <a:tint val="1000"/>
                  </a:srgbClr>
                </a:solidFill>
                <a:effectLst>
                  <a:glow rad="38100">
                    <a:schemeClr val="accent1">
                      <a:alpha val="40000"/>
                    </a:schemeClr>
                  </a:glow>
                </a:effectLst>
              </a:rPr>
              <a:t>A debugging demonstration that visualises a random selection of points on the </a:t>
            </a:r>
            <a:r>
              <a:rPr lang="en-GB" sz="1400" b="1" spc="50" dirty="0" err="1">
                <a:ln w="9525" cmpd="sng">
                  <a:solidFill>
                    <a:schemeClr val="accent1"/>
                  </a:solidFill>
                  <a:prstDash val="solid"/>
                </a:ln>
                <a:solidFill>
                  <a:srgbClr val="70AD47">
                    <a:tint val="1000"/>
                  </a:srgbClr>
                </a:solidFill>
                <a:effectLst>
                  <a:glow rad="38100">
                    <a:schemeClr val="accent1">
                      <a:alpha val="40000"/>
                    </a:schemeClr>
                  </a:glow>
                </a:effectLst>
              </a:rPr>
              <a:t>NavMesh</a:t>
            </a:r>
            <a:r>
              <a:rPr lang="en-GB" sz="1400" b="1" spc="50" dirty="0">
                <a:ln w="9525" cmpd="sng">
                  <a:solidFill>
                    <a:schemeClr val="accent1"/>
                  </a:solidFill>
                  <a:prstDash val="solid"/>
                </a:ln>
                <a:solidFill>
                  <a:srgbClr val="70AD47">
                    <a:tint val="1000"/>
                  </a:srgbClr>
                </a:solidFill>
                <a:effectLst>
                  <a:glow rad="38100">
                    <a:schemeClr val="accent1">
                      <a:alpha val="40000"/>
                    </a:schemeClr>
                  </a:glow>
                </a:effectLst>
              </a:rPr>
              <a:t> for enemy/powerup spawning, generated in the game mode class</a:t>
            </a:r>
          </a:p>
        </p:txBody>
      </p:sp>
    </p:spTree>
    <p:extLst>
      <p:ext uri="{BB962C8B-B14F-4D97-AF65-F5344CB8AC3E}">
        <p14:creationId xmlns:p14="http://schemas.microsoft.com/office/powerpoint/2010/main" val="3585378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A505-5FC8-49DE-97B2-D1AA072B71E7}"/>
              </a:ext>
            </a:extLst>
          </p:cNvPr>
          <p:cNvSpPr>
            <a:spLocks noGrp="1"/>
          </p:cNvSpPr>
          <p:nvPr>
            <p:ph type="title"/>
          </p:nvPr>
        </p:nvSpPr>
        <p:spPr/>
        <p:txBody>
          <a:bodyPr/>
          <a:lstStyle/>
          <a:p>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UI (part 1)</a:t>
            </a:r>
          </a:p>
        </p:txBody>
      </p:sp>
      <p:sp>
        <p:nvSpPr>
          <p:cNvPr id="3" name="Content Placeholder 2">
            <a:extLst>
              <a:ext uri="{FF2B5EF4-FFF2-40B4-BE49-F238E27FC236}">
                <a16:creationId xmlns:a16="http://schemas.microsoft.com/office/drawing/2014/main" id="{CF81020C-5EEC-49F1-BEC5-F4E476DFDCCD}"/>
              </a:ext>
            </a:extLst>
          </p:cNvPr>
          <p:cNvSpPr>
            <a:spLocks noGrp="1"/>
          </p:cNvSpPr>
          <p:nvPr>
            <p:ph idx="1"/>
          </p:nvPr>
        </p:nvSpPr>
        <p:spPr>
          <a:xfrm>
            <a:off x="838200" y="1825625"/>
            <a:ext cx="5469294" cy="2345159"/>
          </a:xfrm>
          <a:solidFill>
            <a:schemeClr val="tx1">
              <a:alpha val="75000"/>
            </a:schemeClr>
          </a:solidFill>
        </p:spPr>
        <p:txBody>
          <a:bodyPr>
            <a:normAutofit fontScale="55000" lnSpcReduction="20000"/>
          </a:bodyPr>
          <a:lstStyle/>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Menus:</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There are three menu screens:</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Main menu - Separate level</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Pause menu (‘P’ to activate) - Overlay</a:t>
            </a:r>
          </a:p>
          <a:p>
            <a:pPr marL="0" indent="0">
              <a:buNone/>
            </a:pP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Game over menu - Overlay</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All menus use ‘Unreal Motion Graphics UI Designer’ (UMG) to control what and where their UI elements are.</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Some of their functionality is provided by blueprints, and some comes from the game mode class.</a:t>
            </a:r>
          </a:p>
        </p:txBody>
      </p:sp>
      <p:pic>
        <p:nvPicPr>
          <p:cNvPr id="5" name="Picture 4">
            <a:extLst>
              <a:ext uri="{FF2B5EF4-FFF2-40B4-BE49-F238E27FC236}">
                <a16:creationId xmlns:a16="http://schemas.microsoft.com/office/drawing/2014/main" id="{AE224CF5-2459-4BED-A1EA-A64369557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275" y="1825625"/>
            <a:ext cx="4473306" cy="21253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01A3201-C52A-43FE-86C3-0D91CA82DD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239" y="4553338"/>
            <a:ext cx="4469216" cy="21253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F447810-EF4F-40A1-A53D-E82F69065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1365" y="4553339"/>
            <a:ext cx="4469216" cy="21253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56838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FA89-6712-46C6-A6ED-624C1FA0BF7D}"/>
              </a:ext>
            </a:extLst>
          </p:cNvPr>
          <p:cNvSpPr>
            <a:spLocks noGrp="1"/>
          </p:cNvSpPr>
          <p:nvPr>
            <p:ph type="title"/>
          </p:nvPr>
        </p:nvSpPr>
        <p:spPr/>
        <p:txBody>
          <a:bodyPr/>
          <a:lstStyle/>
          <a:p>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UI (part 2)</a:t>
            </a:r>
          </a:p>
        </p:txBody>
      </p:sp>
      <p:sp>
        <p:nvSpPr>
          <p:cNvPr id="3" name="Content Placeholder 2">
            <a:extLst>
              <a:ext uri="{FF2B5EF4-FFF2-40B4-BE49-F238E27FC236}">
                <a16:creationId xmlns:a16="http://schemas.microsoft.com/office/drawing/2014/main" id="{70042DE2-3CE3-4E07-AB3B-F59D1DF3B151}"/>
              </a:ext>
            </a:extLst>
          </p:cNvPr>
          <p:cNvSpPr>
            <a:spLocks noGrp="1"/>
          </p:cNvSpPr>
          <p:nvPr>
            <p:ph idx="1"/>
          </p:nvPr>
        </p:nvSpPr>
        <p:spPr>
          <a:xfrm>
            <a:off x="838200" y="1825625"/>
            <a:ext cx="4592216" cy="4351338"/>
          </a:xfrm>
          <a:solidFill>
            <a:schemeClr val="tx1">
              <a:alpha val="75000"/>
            </a:schemeClr>
          </a:solidFill>
        </p:spPr>
        <p:txBody>
          <a:bodyPr>
            <a:normAutofit fontScale="77500" lnSpcReduction="20000"/>
          </a:bodyPr>
          <a:lstStyle/>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HUD:</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An expansion of the existing </a:t>
            </a:r>
            <a:r>
              <a:rPr lang="en-GB" b="1" spc="50" dirty="0" err="1">
                <a:ln w="9525" cmpd="sng">
                  <a:solidFill>
                    <a:schemeClr val="accent1"/>
                  </a:solidFill>
                  <a:prstDash val="solid"/>
                </a:ln>
                <a:solidFill>
                  <a:srgbClr val="70AD47">
                    <a:tint val="1000"/>
                  </a:srgbClr>
                </a:solidFill>
                <a:effectLst>
                  <a:glow rad="38100">
                    <a:schemeClr val="accent1">
                      <a:alpha val="40000"/>
                    </a:schemeClr>
                  </a:glow>
                </a:effectLst>
              </a:rPr>
              <a:t>VehicleTemplate</a:t>
            </a:r>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 HUD class.</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 information being displayed is retrieved from the game mode class.</a:t>
            </a:r>
          </a:p>
          <a:p>
            <a:pPr marL="0" indent="0">
              <a:buNone/>
            </a:pPr>
            <a:endParaRPr lang="en-GB" b="1" spc="50" dirty="0">
              <a:ln w="9525" cmpd="sng">
                <a:solidFill>
                  <a:schemeClr val="accent1"/>
                </a:solidFill>
                <a:prstDash val="solid"/>
              </a:ln>
              <a:solidFill>
                <a:srgbClr val="70AD47">
                  <a:tint val="1000"/>
                </a:srgbClr>
              </a:solidFill>
              <a:effectLst>
                <a:glow rad="38100">
                  <a:schemeClr val="accent1">
                    <a:alpha val="40000"/>
                  </a:schemeClr>
                </a:glow>
              </a:effectLst>
            </a:endParaRP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Cursor:</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A custom cursor is used by the menus.</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Both blueprints and the game mode class are used to set it up, with a method in the game mode class centring it when necessary.</a:t>
            </a:r>
          </a:p>
        </p:txBody>
      </p:sp>
      <p:pic>
        <p:nvPicPr>
          <p:cNvPr id="5" name="Picture 4">
            <a:extLst>
              <a:ext uri="{FF2B5EF4-FFF2-40B4-BE49-F238E27FC236}">
                <a16:creationId xmlns:a16="http://schemas.microsoft.com/office/drawing/2014/main" id="{0A493EF9-799D-430C-B04A-5C0364488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553" y="1336192"/>
            <a:ext cx="5401441" cy="2564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6B84383-6515-416C-988D-B347D8F5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976" y="4339757"/>
            <a:ext cx="1650593" cy="1650593"/>
          </a:xfrm>
          <a:prstGeom prst="rect">
            <a:avLst/>
          </a:prstGeom>
        </p:spPr>
      </p:pic>
    </p:spTree>
    <p:extLst>
      <p:ext uri="{BB962C8B-B14F-4D97-AF65-F5344CB8AC3E}">
        <p14:creationId xmlns:p14="http://schemas.microsoft.com/office/powerpoint/2010/main" val="3803171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94E0-DA07-462C-B9E2-EA474CE23512}"/>
              </a:ext>
            </a:extLst>
          </p:cNvPr>
          <p:cNvSpPr>
            <a:spLocks noGrp="1"/>
          </p:cNvSpPr>
          <p:nvPr>
            <p:ph type="title"/>
          </p:nvPr>
        </p:nvSpPr>
        <p:spPr/>
        <p:txBody>
          <a:bodyPr/>
          <a:lstStyle/>
          <a:p>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Audio</a:t>
            </a:r>
          </a:p>
        </p:txBody>
      </p:sp>
      <p:sp>
        <p:nvSpPr>
          <p:cNvPr id="3" name="Content Placeholder 2">
            <a:extLst>
              <a:ext uri="{FF2B5EF4-FFF2-40B4-BE49-F238E27FC236}">
                <a16:creationId xmlns:a16="http://schemas.microsoft.com/office/drawing/2014/main" id="{61A5D581-0976-47EF-BFC0-5E995E2DE08E}"/>
              </a:ext>
            </a:extLst>
          </p:cNvPr>
          <p:cNvSpPr>
            <a:spLocks noGrp="1"/>
          </p:cNvSpPr>
          <p:nvPr>
            <p:ph idx="1"/>
          </p:nvPr>
        </p:nvSpPr>
        <p:spPr>
          <a:solidFill>
            <a:schemeClr val="tx1">
              <a:alpha val="75000"/>
            </a:schemeClr>
          </a:solidFill>
        </p:spPr>
        <p:txBody>
          <a:bodyPr/>
          <a:lstStyle/>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Music:</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Two looping audio cues set up, one for the main menu and one for the level itself.</a:t>
            </a:r>
          </a:p>
          <a:p>
            <a:pPr marL="0" indent="0">
              <a:buNone/>
            </a:pPr>
            <a:endParaRPr lang="en-GB" b="1" spc="50" dirty="0">
              <a:ln w="9525" cmpd="sng">
                <a:solidFill>
                  <a:schemeClr val="accent1"/>
                </a:solidFill>
                <a:prstDash val="solid"/>
              </a:ln>
              <a:solidFill>
                <a:srgbClr val="70AD47">
                  <a:tint val="1000"/>
                </a:srgbClr>
              </a:solidFill>
              <a:effectLst>
                <a:glow rad="38100">
                  <a:schemeClr val="accent1">
                    <a:alpha val="40000"/>
                  </a:schemeClr>
                </a:glow>
              </a:effectLst>
            </a:endParaRP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Sound Effects:</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Sound effects are played at the location of certain events in the level (for example, a powerup being spawned/collected).</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 closer the player is to the sound, the louder the sound becomes.</a:t>
            </a:r>
          </a:p>
        </p:txBody>
      </p:sp>
    </p:spTree>
    <p:extLst>
      <p:ext uri="{BB962C8B-B14F-4D97-AF65-F5344CB8AC3E}">
        <p14:creationId xmlns:p14="http://schemas.microsoft.com/office/powerpoint/2010/main" val="3365182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B8473-9775-4BFD-A7D7-550BAADAD9AC}"/>
              </a:ext>
            </a:extLst>
          </p:cNvPr>
          <p:cNvSpPr>
            <a:spLocks noGrp="1"/>
          </p:cNvSpPr>
          <p:nvPr>
            <p:ph type="title"/>
          </p:nvPr>
        </p:nvSpPr>
        <p:spPr/>
        <p:txBody>
          <a:bodyPr/>
          <a:lstStyle/>
          <a:p>
            <a:r>
              <a:rPr lang="en-GB" b="1" spc="50" dirty="0">
                <a:ln w="9525" cmpd="sng">
                  <a:solidFill>
                    <a:schemeClr val="accent1"/>
                  </a:solidFill>
                  <a:prstDash val="solid"/>
                </a:ln>
                <a:solidFill>
                  <a:srgbClr val="70AD47">
                    <a:tint val="1000"/>
                  </a:srgbClr>
                </a:solidFill>
                <a:effectLst>
                  <a:glow rad="228600">
                    <a:schemeClr val="accent1">
                      <a:satMod val="175000"/>
                      <a:alpha val="40000"/>
                    </a:schemeClr>
                  </a:glow>
                </a:effectLst>
              </a:rPr>
              <a:t>Miscellaneous</a:t>
            </a:r>
          </a:p>
        </p:txBody>
      </p:sp>
      <p:sp>
        <p:nvSpPr>
          <p:cNvPr id="3" name="Content Placeholder 2">
            <a:extLst>
              <a:ext uri="{FF2B5EF4-FFF2-40B4-BE49-F238E27FC236}">
                <a16:creationId xmlns:a16="http://schemas.microsoft.com/office/drawing/2014/main" id="{FD9A5EB6-1EC7-4677-996C-B36676E276C3}"/>
              </a:ext>
            </a:extLst>
          </p:cNvPr>
          <p:cNvSpPr>
            <a:spLocks noGrp="1"/>
          </p:cNvSpPr>
          <p:nvPr>
            <p:ph idx="1"/>
          </p:nvPr>
        </p:nvSpPr>
        <p:spPr>
          <a:xfrm>
            <a:off x="838200" y="1825625"/>
            <a:ext cx="10515600" cy="4407224"/>
          </a:xfrm>
          <a:solidFill>
            <a:schemeClr val="tx1">
              <a:alpha val="75000"/>
            </a:schemeClr>
          </a:solidFill>
        </p:spPr>
        <p:txBody>
          <a:bodyPr>
            <a:normAutofit fontScale="92500" lnSpcReduction="20000"/>
          </a:bodyPr>
          <a:lstStyle/>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 map was designed to showcase the AI’s ability to navigate, with various obstacles that can come between the enemies and the player that the AI has to avoid.</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The player camera was adjusted to make it a true third person camera. The player has control over the spring arm’s pitch and yaw values using the mouse, with the roll value being kept level to avoid potential motion sickness.</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Pressing ‘E’ will reset the pitch and/or roll values of the player’s vehicle if these values indicate that the vehicle is upside-down. This is to ensure the player can still play the game if they were to accidently flip their vehicle.</a:t>
            </a:r>
          </a:p>
          <a:p>
            <a:r>
              <a:rPr lang="en-GB" b="1" spc="50" dirty="0">
                <a:ln w="9525" cmpd="sng">
                  <a:solidFill>
                    <a:schemeClr val="accent1"/>
                  </a:solidFill>
                  <a:prstDash val="solid"/>
                </a:ln>
                <a:solidFill>
                  <a:srgbClr val="70AD47">
                    <a:tint val="1000"/>
                  </a:srgbClr>
                </a:solidFill>
                <a:effectLst>
                  <a:glow rad="38100">
                    <a:schemeClr val="accent1">
                      <a:alpha val="40000"/>
                    </a:schemeClr>
                  </a:glow>
                </a:effectLst>
              </a:rPr>
              <a:t>Particle systems have been used to put emphasis on certain events. For example, when a powerup is collected, or when an enemy is destroyed.</a:t>
            </a:r>
          </a:p>
        </p:txBody>
      </p:sp>
    </p:spTree>
    <p:extLst>
      <p:ext uri="{BB962C8B-B14F-4D97-AF65-F5344CB8AC3E}">
        <p14:creationId xmlns:p14="http://schemas.microsoft.com/office/powerpoint/2010/main" val="1089074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648</Words>
  <Application>Microsoft Office PowerPoint</Application>
  <PresentationFormat>Widescreen</PresentationFormat>
  <Paragraphs>68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Game Engine Architecture Semester 1 - Presentation</vt:lpstr>
      <vt:lpstr>Game Concept</vt:lpstr>
      <vt:lpstr>AI Enemies</vt:lpstr>
      <vt:lpstr>Powerups</vt:lpstr>
      <vt:lpstr>Game Management</vt:lpstr>
      <vt:lpstr>UI (part 1)</vt:lpstr>
      <vt:lpstr>UI (part 2)</vt:lpstr>
      <vt:lpstr>Audio</vt:lpstr>
      <vt:lpstr>Miscellaneous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Dicken - Jones</dc:creator>
  <cp:lastModifiedBy>Luke Dicken - Jones</cp:lastModifiedBy>
  <cp:revision>3</cp:revision>
  <dcterms:created xsi:type="dcterms:W3CDTF">2018-12-14T20:18:33Z</dcterms:created>
  <dcterms:modified xsi:type="dcterms:W3CDTF">2018-12-14T22:52:52Z</dcterms:modified>
</cp:coreProperties>
</file>